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f6f1582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f6f1582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37297ae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37297ae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376ee86c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376ee86c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37bb000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37bb000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Alyson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37bb0000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37bb0000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37bb0000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37bb0000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37bb0000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37bb0000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Kaike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36de9ca1f_1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36de9ca1f_1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6de9ca1f_1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6de9ca1f_1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f6c8875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f6c8875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f6f15826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f6f15826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Chelsea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91875" y="406900"/>
            <a:ext cx="30396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53" name="Google Shape;53;p13"/>
          <p:cNvSpPr txBox="1"/>
          <p:nvPr>
            <p:ph idx="1" type="body"/>
          </p:nvPr>
        </p:nvSpPr>
        <p:spPr>
          <a:xfrm>
            <a:off x="291938" y="2053718"/>
            <a:ext cx="3039600" cy="23781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8">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390450" y="361375"/>
            <a:ext cx="8363100" cy="1001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58" name="Google Shape;5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10">
    <p:bg>
      <p:bgPr>
        <a:solidFill>
          <a:srgbClr val="FFFFFF"/>
        </a:solidFill>
      </p:bgPr>
    </p:bg>
    <p:spTree>
      <p:nvGrpSpPr>
        <p:cNvPr id="59" name="Shape 59"/>
        <p:cNvGrpSpPr/>
        <p:nvPr/>
      </p:nvGrpSpPr>
      <p:grpSpPr>
        <a:xfrm>
          <a:off x="0" y="0"/>
          <a:ext cx="0" cy="0"/>
          <a:chOff x="0" y="0"/>
          <a:chExt cx="0" cy="0"/>
        </a:xfrm>
      </p:grpSpPr>
      <p:sp>
        <p:nvSpPr>
          <p:cNvPr id="60" name="Google Shape;60;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ctrTitle"/>
          </p:nvPr>
        </p:nvSpPr>
        <p:spPr>
          <a:xfrm>
            <a:off x="390450" y="361375"/>
            <a:ext cx="8363100" cy="1001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3000"/>
              <a:buNone/>
              <a:defRPr b="1" sz="3000">
                <a:solidFill>
                  <a:schemeClr val="dk1"/>
                </a:solidFill>
              </a:defRPr>
            </a:lvl2pPr>
            <a:lvl3pPr lvl="2" algn="l">
              <a:lnSpc>
                <a:spcPct val="100000"/>
              </a:lnSpc>
              <a:spcBef>
                <a:spcPts val="0"/>
              </a:spcBef>
              <a:spcAft>
                <a:spcPts val="0"/>
              </a:spcAft>
              <a:buClr>
                <a:schemeClr val="dk1"/>
              </a:buClr>
              <a:buSzPts val="3000"/>
              <a:buNone/>
              <a:defRPr b="1" sz="3000">
                <a:solidFill>
                  <a:schemeClr val="dk1"/>
                </a:solidFill>
              </a:defRPr>
            </a:lvl3pPr>
            <a:lvl4pPr lvl="3" algn="l">
              <a:lnSpc>
                <a:spcPct val="100000"/>
              </a:lnSpc>
              <a:spcBef>
                <a:spcPts val="0"/>
              </a:spcBef>
              <a:spcAft>
                <a:spcPts val="0"/>
              </a:spcAft>
              <a:buClr>
                <a:schemeClr val="dk1"/>
              </a:buClr>
              <a:buSzPts val="3000"/>
              <a:buNone/>
              <a:defRPr b="1" sz="3000">
                <a:solidFill>
                  <a:schemeClr val="dk1"/>
                </a:solidFill>
              </a:defRPr>
            </a:lvl4pPr>
            <a:lvl5pPr lvl="4" algn="l">
              <a:lnSpc>
                <a:spcPct val="100000"/>
              </a:lnSpc>
              <a:spcBef>
                <a:spcPts val="0"/>
              </a:spcBef>
              <a:spcAft>
                <a:spcPts val="0"/>
              </a:spcAft>
              <a:buClr>
                <a:schemeClr val="dk1"/>
              </a:buClr>
              <a:buSzPts val="3000"/>
              <a:buNone/>
              <a:defRPr b="1" sz="3000">
                <a:solidFill>
                  <a:schemeClr val="dk1"/>
                </a:solidFill>
              </a:defRPr>
            </a:lvl5pPr>
            <a:lvl6pPr lvl="5" algn="l">
              <a:lnSpc>
                <a:spcPct val="100000"/>
              </a:lnSpc>
              <a:spcBef>
                <a:spcPts val="0"/>
              </a:spcBef>
              <a:spcAft>
                <a:spcPts val="0"/>
              </a:spcAft>
              <a:buClr>
                <a:schemeClr val="dk1"/>
              </a:buClr>
              <a:buSzPts val="3000"/>
              <a:buNone/>
              <a:defRPr b="1" sz="3000">
                <a:solidFill>
                  <a:schemeClr val="dk1"/>
                </a:solidFill>
              </a:defRPr>
            </a:lvl6pPr>
            <a:lvl7pPr lvl="6" algn="l">
              <a:lnSpc>
                <a:spcPct val="100000"/>
              </a:lnSpc>
              <a:spcBef>
                <a:spcPts val="0"/>
              </a:spcBef>
              <a:spcAft>
                <a:spcPts val="0"/>
              </a:spcAft>
              <a:buClr>
                <a:schemeClr val="dk1"/>
              </a:buClr>
              <a:buSzPts val="3000"/>
              <a:buNone/>
              <a:defRPr b="1" sz="3000">
                <a:solidFill>
                  <a:schemeClr val="dk1"/>
                </a:solidFill>
              </a:defRPr>
            </a:lvl7pPr>
            <a:lvl8pPr lvl="7" algn="l">
              <a:lnSpc>
                <a:spcPct val="100000"/>
              </a:lnSpc>
              <a:spcBef>
                <a:spcPts val="0"/>
              </a:spcBef>
              <a:spcAft>
                <a:spcPts val="0"/>
              </a:spcAft>
              <a:buClr>
                <a:schemeClr val="dk1"/>
              </a:buClr>
              <a:buSzPts val="3000"/>
              <a:buNone/>
              <a:defRPr b="1" sz="3000">
                <a:solidFill>
                  <a:schemeClr val="dk1"/>
                </a:solidFill>
              </a:defRPr>
            </a:lvl8pPr>
            <a:lvl9pPr lvl="8" algn="l">
              <a:lnSpc>
                <a:spcPct val="100000"/>
              </a:lnSpc>
              <a:spcBef>
                <a:spcPts val="0"/>
              </a:spcBef>
              <a:spcAft>
                <a:spcPts val="0"/>
              </a:spcAft>
              <a:buClr>
                <a:schemeClr val="dk1"/>
              </a:buClr>
              <a:buSzPts val="3000"/>
              <a:buNone/>
              <a:defRPr b="1" sz="3000">
                <a:solidFill>
                  <a:schemeClr val="dk1"/>
                </a:solidFill>
              </a:defRPr>
            </a:lvl9pPr>
          </a:lstStyle>
          <a:p/>
        </p:txBody>
      </p:sp>
      <p:sp>
        <p:nvSpPr>
          <p:cNvPr id="62" name="Google Shape;6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AUTOLAYOUT_13">
    <p:bg>
      <p:bgPr>
        <a:solidFill>
          <a:srgbClr val="FFFFFF"/>
        </a:solidFill>
      </p:bgPr>
    </p:bg>
    <p:spTree>
      <p:nvGrpSpPr>
        <p:cNvPr id="63" name="Shape 63"/>
        <p:cNvGrpSpPr/>
        <p:nvPr/>
      </p:nvGrpSpPr>
      <p:grpSpPr>
        <a:xfrm>
          <a:off x="0" y="0"/>
          <a:ext cx="0" cy="0"/>
          <a:chOff x="0" y="0"/>
          <a:chExt cx="0" cy="0"/>
        </a:xfrm>
      </p:grpSpPr>
      <p:sp>
        <p:nvSpPr>
          <p:cNvPr id="64" name="Google Shape;64;p16"/>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ctrTitle"/>
          </p:nvPr>
        </p:nvSpPr>
        <p:spPr>
          <a:xfrm>
            <a:off x="339800" y="2125775"/>
            <a:ext cx="8453100" cy="1578300"/>
          </a:xfrm>
          <a:prstGeom prst="rect">
            <a:avLst/>
          </a:prstGeom>
          <a:noFill/>
        </p:spPr>
        <p:txBody>
          <a:bodyPr anchorCtr="0" anchor="b" bIns="91425" lIns="91425" spcFirstLastPara="1" rIns="91425" wrap="square" tIns="91425"/>
          <a:lstStyle>
            <a:lvl1pPr lvl="0" rtl="0" algn="r">
              <a:lnSpc>
                <a:spcPct val="100000"/>
              </a:lnSpc>
              <a:spcBef>
                <a:spcPts val="0"/>
              </a:spcBef>
              <a:spcAft>
                <a:spcPts val="0"/>
              </a:spcAft>
              <a:buClr>
                <a:srgbClr val="FFFFFF"/>
              </a:buClr>
              <a:buSzPts val="4800"/>
              <a:buNone/>
              <a:defRPr b="1" sz="4800">
                <a:solidFill>
                  <a:srgbClr val="FFFFFF"/>
                </a:solidFill>
              </a:defRPr>
            </a:lvl1pPr>
            <a:lvl2pPr lvl="1" rtl="0" algn="r">
              <a:lnSpc>
                <a:spcPct val="100000"/>
              </a:lnSpc>
              <a:spcBef>
                <a:spcPts val="0"/>
              </a:spcBef>
              <a:spcAft>
                <a:spcPts val="0"/>
              </a:spcAft>
              <a:buClr>
                <a:srgbClr val="FFFFFF"/>
              </a:buClr>
              <a:buSzPts val="4800"/>
              <a:buNone/>
              <a:defRPr b="1" sz="4800">
                <a:solidFill>
                  <a:srgbClr val="FFFFFF"/>
                </a:solidFill>
              </a:defRPr>
            </a:lvl2pPr>
            <a:lvl3pPr lvl="2" rtl="0" algn="r">
              <a:lnSpc>
                <a:spcPct val="100000"/>
              </a:lnSpc>
              <a:spcBef>
                <a:spcPts val="0"/>
              </a:spcBef>
              <a:spcAft>
                <a:spcPts val="0"/>
              </a:spcAft>
              <a:buClr>
                <a:srgbClr val="FFFFFF"/>
              </a:buClr>
              <a:buSzPts val="4800"/>
              <a:buNone/>
              <a:defRPr b="1" sz="4800">
                <a:solidFill>
                  <a:srgbClr val="FFFFFF"/>
                </a:solidFill>
              </a:defRPr>
            </a:lvl3pPr>
            <a:lvl4pPr lvl="3" rtl="0" algn="r">
              <a:lnSpc>
                <a:spcPct val="100000"/>
              </a:lnSpc>
              <a:spcBef>
                <a:spcPts val="0"/>
              </a:spcBef>
              <a:spcAft>
                <a:spcPts val="0"/>
              </a:spcAft>
              <a:buClr>
                <a:srgbClr val="FFFFFF"/>
              </a:buClr>
              <a:buSzPts val="4800"/>
              <a:buNone/>
              <a:defRPr b="1" sz="4800">
                <a:solidFill>
                  <a:srgbClr val="FFFFFF"/>
                </a:solidFill>
              </a:defRPr>
            </a:lvl4pPr>
            <a:lvl5pPr lvl="4" rtl="0" algn="r">
              <a:lnSpc>
                <a:spcPct val="100000"/>
              </a:lnSpc>
              <a:spcBef>
                <a:spcPts val="0"/>
              </a:spcBef>
              <a:spcAft>
                <a:spcPts val="0"/>
              </a:spcAft>
              <a:buClr>
                <a:srgbClr val="FFFFFF"/>
              </a:buClr>
              <a:buSzPts val="4800"/>
              <a:buNone/>
              <a:defRPr b="1" sz="4800">
                <a:solidFill>
                  <a:srgbClr val="FFFFFF"/>
                </a:solidFill>
              </a:defRPr>
            </a:lvl5pPr>
            <a:lvl6pPr lvl="5" rtl="0" algn="r">
              <a:lnSpc>
                <a:spcPct val="100000"/>
              </a:lnSpc>
              <a:spcBef>
                <a:spcPts val="0"/>
              </a:spcBef>
              <a:spcAft>
                <a:spcPts val="0"/>
              </a:spcAft>
              <a:buClr>
                <a:srgbClr val="FFFFFF"/>
              </a:buClr>
              <a:buSzPts val="4800"/>
              <a:buNone/>
              <a:defRPr b="1" sz="4800">
                <a:solidFill>
                  <a:srgbClr val="FFFFFF"/>
                </a:solidFill>
              </a:defRPr>
            </a:lvl6pPr>
            <a:lvl7pPr lvl="6" rtl="0" algn="r">
              <a:lnSpc>
                <a:spcPct val="100000"/>
              </a:lnSpc>
              <a:spcBef>
                <a:spcPts val="0"/>
              </a:spcBef>
              <a:spcAft>
                <a:spcPts val="0"/>
              </a:spcAft>
              <a:buClr>
                <a:srgbClr val="FFFFFF"/>
              </a:buClr>
              <a:buSzPts val="4800"/>
              <a:buNone/>
              <a:defRPr b="1" sz="4800">
                <a:solidFill>
                  <a:srgbClr val="FFFFFF"/>
                </a:solidFill>
              </a:defRPr>
            </a:lvl7pPr>
            <a:lvl8pPr lvl="7" rtl="0" algn="r">
              <a:lnSpc>
                <a:spcPct val="100000"/>
              </a:lnSpc>
              <a:spcBef>
                <a:spcPts val="0"/>
              </a:spcBef>
              <a:spcAft>
                <a:spcPts val="0"/>
              </a:spcAft>
              <a:buClr>
                <a:srgbClr val="FFFFFF"/>
              </a:buClr>
              <a:buSzPts val="4800"/>
              <a:buNone/>
              <a:defRPr b="1" sz="4800">
                <a:solidFill>
                  <a:srgbClr val="FFFFFF"/>
                </a:solidFill>
              </a:defRPr>
            </a:lvl8pPr>
            <a:lvl9pPr lvl="8" rtl="0" algn="r">
              <a:lnSpc>
                <a:spcPct val="100000"/>
              </a:lnSpc>
              <a:spcBef>
                <a:spcPts val="0"/>
              </a:spcBef>
              <a:spcAft>
                <a:spcPts val="0"/>
              </a:spcAft>
              <a:buClr>
                <a:srgbClr val="FFFFFF"/>
              </a:buClr>
              <a:buSzPts val="4800"/>
              <a:buNone/>
              <a:defRPr b="1" sz="4800">
                <a:solidFill>
                  <a:srgbClr val="FFFFFF"/>
                </a:solidFill>
              </a:defRPr>
            </a:lvl9pPr>
          </a:lstStyle>
          <a:p/>
        </p:txBody>
      </p:sp>
      <p:sp>
        <p:nvSpPr>
          <p:cNvPr id="66" name="Google Shape;66;p16"/>
          <p:cNvSpPr txBox="1"/>
          <p:nvPr>
            <p:ph idx="1" type="subTitle"/>
          </p:nvPr>
        </p:nvSpPr>
        <p:spPr>
          <a:xfrm>
            <a:off x="339925" y="3856800"/>
            <a:ext cx="8453100" cy="362100"/>
          </a:xfrm>
          <a:prstGeom prst="rect">
            <a:avLst/>
          </a:prstGeom>
          <a:noFill/>
        </p:spPr>
        <p:txBody>
          <a:bodyPr anchorCtr="0" anchor="t" bIns="91425" lIns="91425" spcFirstLastPara="1" rIns="91425" wrap="square" tIns="91425"/>
          <a:lstStyle>
            <a:lvl1pPr lvl="0" rtl="0" algn="r">
              <a:lnSpc>
                <a:spcPct val="100000"/>
              </a:lnSpc>
              <a:spcBef>
                <a:spcPts val="0"/>
              </a:spcBef>
              <a:spcAft>
                <a:spcPts val="0"/>
              </a:spcAft>
              <a:buClr>
                <a:srgbClr val="FFFFFF"/>
              </a:buClr>
              <a:buSzPts val="2000"/>
              <a:buNone/>
              <a:defRPr sz="2000">
                <a:solidFill>
                  <a:srgbClr val="FFFFFF"/>
                </a:solidFill>
              </a:defRPr>
            </a:lvl1pPr>
            <a:lvl2pPr lvl="1" rtl="0" algn="r">
              <a:lnSpc>
                <a:spcPct val="100000"/>
              </a:lnSpc>
              <a:spcBef>
                <a:spcPts val="0"/>
              </a:spcBef>
              <a:spcAft>
                <a:spcPts val="0"/>
              </a:spcAft>
              <a:buClr>
                <a:srgbClr val="FFFFFF"/>
              </a:buClr>
              <a:buSzPts val="2000"/>
              <a:buNone/>
              <a:defRPr sz="2000">
                <a:solidFill>
                  <a:srgbClr val="FFFFFF"/>
                </a:solidFill>
              </a:defRPr>
            </a:lvl2pPr>
            <a:lvl3pPr lvl="2" rtl="0" algn="r">
              <a:lnSpc>
                <a:spcPct val="100000"/>
              </a:lnSpc>
              <a:spcBef>
                <a:spcPts val="0"/>
              </a:spcBef>
              <a:spcAft>
                <a:spcPts val="0"/>
              </a:spcAft>
              <a:buClr>
                <a:srgbClr val="FFFFFF"/>
              </a:buClr>
              <a:buSzPts val="2000"/>
              <a:buNone/>
              <a:defRPr sz="2000">
                <a:solidFill>
                  <a:srgbClr val="FFFFFF"/>
                </a:solidFill>
              </a:defRPr>
            </a:lvl3pPr>
            <a:lvl4pPr lvl="3" rtl="0" algn="r">
              <a:lnSpc>
                <a:spcPct val="100000"/>
              </a:lnSpc>
              <a:spcBef>
                <a:spcPts val="0"/>
              </a:spcBef>
              <a:spcAft>
                <a:spcPts val="0"/>
              </a:spcAft>
              <a:buClr>
                <a:srgbClr val="FFFFFF"/>
              </a:buClr>
              <a:buSzPts val="2000"/>
              <a:buNone/>
              <a:defRPr sz="2000">
                <a:solidFill>
                  <a:srgbClr val="FFFFFF"/>
                </a:solidFill>
              </a:defRPr>
            </a:lvl4pPr>
            <a:lvl5pPr lvl="4" rtl="0" algn="r">
              <a:lnSpc>
                <a:spcPct val="100000"/>
              </a:lnSpc>
              <a:spcBef>
                <a:spcPts val="0"/>
              </a:spcBef>
              <a:spcAft>
                <a:spcPts val="0"/>
              </a:spcAft>
              <a:buClr>
                <a:srgbClr val="FFFFFF"/>
              </a:buClr>
              <a:buSzPts val="2000"/>
              <a:buNone/>
              <a:defRPr sz="2000">
                <a:solidFill>
                  <a:srgbClr val="FFFFFF"/>
                </a:solidFill>
              </a:defRPr>
            </a:lvl5pPr>
            <a:lvl6pPr lvl="5" rtl="0" algn="r">
              <a:lnSpc>
                <a:spcPct val="100000"/>
              </a:lnSpc>
              <a:spcBef>
                <a:spcPts val="0"/>
              </a:spcBef>
              <a:spcAft>
                <a:spcPts val="0"/>
              </a:spcAft>
              <a:buClr>
                <a:srgbClr val="FFFFFF"/>
              </a:buClr>
              <a:buSzPts val="2000"/>
              <a:buNone/>
              <a:defRPr sz="2000">
                <a:solidFill>
                  <a:srgbClr val="FFFFFF"/>
                </a:solidFill>
              </a:defRPr>
            </a:lvl6pPr>
            <a:lvl7pPr lvl="6" rtl="0" algn="r">
              <a:lnSpc>
                <a:spcPct val="100000"/>
              </a:lnSpc>
              <a:spcBef>
                <a:spcPts val="0"/>
              </a:spcBef>
              <a:spcAft>
                <a:spcPts val="0"/>
              </a:spcAft>
              <a:buClr>
                <a:srgbClr val="FFFFFF"/>
              </a:buClr>
              <a:buSzPts val="2000"/>
              <a:buNone/>
              <a:defRPr sz="2000">
                <a:solidFill>
                  <a:srgbClr val="FFFFFF"/>
                </a:solidFill>
              </a:defRPr>
            </a:lvl7pPr>
            <a:lvl8pPr lvl="7" rtl="0" algn="r">
              <a:lnSpc>
                <a:spcPct val="100000"/>
              </a:lnSpc>
              <a:spcBef>
                <a:spcPts val="0"/>
              </a:spcBef>
              <a:spcAft>
                <a:spcPts val="0"/>
              </a:spcAft>
              <a:buClr>
                <a:srgbClr val="FFFFFF"/>
              </a:buClr>
              <a:buSzPts val="2000"/>
              <a:buNone/>
              <a:defRPr sz="2000">
                <a:solidFill>
                  <a:srgbClr val="FFFFFF"/>
                </a:solidFill>
              </a:defRPr>
            </a:lvl8pPr>
            <a:lvl9pPr lvl="8" rtl="0" algn="r">
              <a:lnSpc>
                <a:spcPct val="100000"/>
              </a:lnSpc>
              <a:spcBef>
                <a:spcPts val="0"/>
              </a:spcBef>
              <a:spcAft>
                <a:spcPts val="0"/>
              </a:spcAft>
              <a:buClr>
                <a:srgbClr val="FFFFFF"/>
              </a:buClr>
              <a:buSzPts val="2000"/>
              <a:buNone/>
              <a:defRPr sz="2000">
                <a:solidFill>
                  <a:srgbClr val="FFFFFF"/>
                </a:solidFill>
              </a:defRPr>
            </a:lvl9pPr>
          </a:lstStyle>
          <a:p/>
        </p:txBody>
      </p:sp>
      <p:sp>
        <p:nvSpPr>
          <p:cNvPr id="67" name="Google Shape;67;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21.jpg"/><Relationship Id="rId6"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awol.junkee.com/wp-content/uploads/2016/08/cave-e1472187313952.jpg" TargetMode="External"/><Relationship Id="rId5" Type="http://schemas.openxmlformats.org/officeDocument/2006/relationships/hyperlink" Target="https://www.wired.com/2017/03/zelda-breath-of-the-wild-review/" TargetMode="External"/><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tatic.turbosquid.com/Preview/001199/384/BQ/3D-gem-stones_0.jpg" TargetMode="External"/><Relationship Id="rId4" Type="http://schemas.openxmlformats.org/officeDocument/2006/relationships/hyperlink" Target="http://www.youtube.com/watch?v=cW9DWqBW-Fo" TargetMode="External"/><Relationship Id="rId9" Type="http://schemas.openxmlformats.org/officeDocument/2006/relationships/hyperlink" Target="https://media-cdn.tripadvisor.com/media/photo-s/0e/16/e3/db/crabs-on-the-beach.jpg" TargetMode="External"/><Relationship Id="rId5" Type="http://schemas.openxmlformats.org/officeDocument/2006/relationships/image" Target="../media/image1.jpg"/><Relationship Id="rId6" Type="http://schemas.openxmlformats.org/officeDocument/2006/relationships/hyperlink" Target="https://youtu.be/cW9DWqBW-Fohttps://youtu.be/cW9DWqBW-Fo" TargetMode="External"/><Relationship Id="rId7" Type="http://schemas.openxmlformats.org/officeDocument/2006/relationships/image" Target="../media/image8.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3">
            <a:alphaModFix amt="65000"/>
          </a:blip>
          <a:srcRect b="9035" l="0" r="0" t="9043"/>
          <a:stretch/>
        </p:blipFill>
        <p:spPr>
          <a:xfrm>
            <a:off x="0" y="0"/>
            <a:ext cx="9144000" cy="5143499"/>
          </a:xfrm>
          <a:prstGeom prst="rect">
            <a:avLst/>
          </a:prstGeom>
          <a:noFill/>
          <a:ln>
            <a:noFill/>
          </a:ln>
        </p:spPr>
      </p:pic>
      <p:sp>
        <p:nvSpPr>
          <p:cNvPr id="73" name="Google Shape;73;p17"/>
          <p:cNvSpPr txBox="1"/>
          <p:nvPr>
            <p:ph type="ctrTitle"/>
          </p:nvPr>
        </p:nvSpPr>
        <p:spPr>
          <a:xfrm>
            <a:off x="339800" y="2125775"/>
            <a:ext cx="8453100" cy="157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Aphasia</a:t>
            </a:r>
            <a:endParaRPr/>
          </a:p>
        </p:txBody>
      </p:sp>
      <p:sp>
        <p:nvSpPr>
          <p:cNvPr id="74" name="Google Shape;74;p17"/>
          <p:cNvSpPr txBox="1"/>
          <p:nvPr>
            <p:ph idx="1" type="subTitle"/>
          </p:nvPr>
        </p:nvSpPr>
        <p:spPr>
          <a:xfrm>
            <a:off x="339925" y="3856800"/>
            <a:ext cx="8453100" cy="36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Beach Cave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291875" y="406900"/>
            <a:ext cx="3911700" cy="5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Assets</a:t>
            </a:r>
            <a:r>
              <a:rPr lang="en" sz="2800"/>
              <a:t> In Progress</a:t>
            </a:r>
            <a:endParaRPr sz="2800"/>
          </a:p>
        </p:txBody>
      </p:sp>
      <p:sp>
        <p:nvSpPr>
          <p:cNvPr id="152" name="Google Shape;152;p26"/>
          <p:cNvSpPr txBox="1"/>
          <p:nvPr>
            <p:ph idx="1" type="body"/>
          </p:nvPr>
        </p:nvSpPr>
        <p:spPr>
          <a:xfrm>
            <a:off x="291950" y="997303"/>
            <a:ext cx="3039600" cy="343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Jewels</a:t>
            </a:r>
            <a:endParaRPr/>
          </a:p>
          <a:p>
            <a:pPr indent="-330200" lvl="0" marL="457200" rtl="0" algn="l">
              <a:spcBef>
                <a:spcPts val="0"/>
              </a:spcBef>
              <a:spcAft>
                <a:spcPts val="0"/>
              </a:spcAft>
              <a:buSzPts val="1600"/>
              <a:buChar char="●"/>
            </a:pPr>
            <a:r>
              <a:rPr lang="en"/>
              <a:t>Treasure chest</a:t>
            </a:r>
            <a:endParaRPr/>
          </a:p>
          <a:p>
            <a:pPr indent="-330200" lvl="0" marL="457200" rtl="0" algn="l">
              <a:spcBef>
                <a:spcPts val="0"/>
              </a:spcBef>
              <a:spcAft>
                <a:spcPts val="0"/>
              </a:spcAft>
              <a:buSzPts val="1600"/>
              <a:buChar char="●"/>
            </a:pPr>
            <a:r>
              <a:rPr lang="en"/>
              <a:t>Crab</a:t>
            </a:r>
            <a:endParaRPr/>
          </a:p>
        </p:txBody>
      </p:sp>
      <p:sp>
        <p:nvSpPr>
          <p:cNvPr id="153" name="Google Shape;153;p26"/>
          <p:cNvSpPr/>
          <p:nvPr/>
        </p:nvSpPr>
        <p:spPr>
          <a:xfrm>
            <a:off x="4232750" y="0"/>
            <a:ext cx="4911300" cy="51435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26"/>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6"/>
          <p:cNvPicPr preferRelativeResize="0"/>
          <p:nvPr/>
        </p:nvPicPr>
        <p:blipFill rotWithShape="1">
          <a:blip r:embed="rId3">
            <a:alphaModFix/>
          </a:blip>
          <a:srcRect b="0" l="12551" r="12558" t="0"/>
          <a:stretch/>
        </p:blipFill>
        <p:spPr>
          <a:xfrm>
            <a:off x="3562250" y="0"/>
            <a:ext cx="5581800" cy="5143500"/>
          </a:xfrm>
          <a:prstGeom prst="parallelogram">
            <a:avLst>
              <a:gd fmla="val 23683" name="adj"/>
            </a:avLst>
          </a:prstGeom>
          <a:noFill/>
          <a:ln>
            <a:noFill/>
          </a:ln>
        </p:spPr>
      </p:pic>
      <p:pic>
        <p:nvPicPr>
          <p:cNvPr id="156" name="Google Shape;156;p26"/>
          <p:cNvPicPr preferRelativeResize="0"/>
          <p:nvPr/>
        </p:nvPicPr>
        <p:blipFill>
          <a:blip r:embed="rId4">
            <a:alphaModFix/>
          </a:blip>
          <a:stretch>
            <a:fillRect/>
          </a:stretch>
        </p:blipFill>
        <p:spPr>
          <a:xfrm>
            <a:off x="3905250" y="3942100"/>
            <a:ext cx="1697201" cy="1201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ctrTitle"/>
          </p:nvPr>
        </p:nvSpPr>
        <p:spPr>
          <a:xfrm>
            <a:off x="390450" y="147050"/>
            <a:ext cx="8363100" cy="1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White-Boxing In Progress</a:t>
            </a:r>
            <a:endParaRPr sz="2800"/>
          </a:p>
          <a:p>
            <a:pPr indent="0" lvl="0" marL="0" rtl="0" algn="l">
              <a:spcBef>
                <a:spcPts val="0"/>
              </a:spcBef>
              <a:spcAft>
                <a:spcPts val="0"/>
              </a:spcAft>
              <a:buClr>
                <a:schemeClr val="dk1"/>
              </a:buClr>
              <a:buSzPts val="1100"/>
              <a:buFont typeface="Arial"/>
              <a:buNone/>
            </a:pPr>
            <a:r>
              <a:t/>
            </a:r>
            <a:endParaRPr sz="2800"/>
          </a:p>
          <a:p>
            <a:pPr indent="0" lvl="0" marL="0" rtl="0" algn="l">
              <a:spcBef>
                <a:spcPts val="0"/>
              </a:spcBef>
              <a:spcAft>
                <a:spcPts val="0"/>
              </a:spcAft>
              <a:buNone/>
            </a:pPr>
            <a:r>
              <a:t/>
            </a:r>
            <a:endParaRPr/>
          </a:p>
        </p:txBody>
      </p:sp>
      <p:pic>
        <p:nvPicPr>
          <p:cNvPr id="162" name="Google Shape;162;p27"/>
          <p:cNvPicPr preferRelativeResize="0"/>
          <p:nvPr/>
        </p:nvPicPr>
        <p:blipFill>
          <a:blip r:embed="rId3">
            <a:alphaModFix/>
          </a:blip>
          <a:stretch>
            <a:fillRect/>
          </a:stretch>
        </p:blipFill>
        <p:spPr>
          <a:xfrm>
            <a:off x="2754650" y="952050"/>
            <a:ext cx="2901134" cy="1631888"/>
          </a:xfrm>
          <a:prstGeom prst="rect">
            <a:avLst/>
          </a:prstGeom>
          <a:noFill/>
          <a:ln>
            <a:noFill/>
          </a:ln>
        </p:spPr>
      </p:pic>
      <p:pic>
        <p:nvPicPr>
          <p:cNvPr id="163" name="Google Shape;163;p27"/>
          <p:cNvPicPr preferRelativeResize="0"/>
          <p:nvPr/>
        </p:nvPicPr>
        <p:blipFill>
          <a:blip r:embed="rId4">
            <a:alphaModFix/>
          </a:blip>
          <a:stretch>
            <a:fillRect/>
          </a:stretch>
        </p:blipFill>
        <p:spPr>
          <a:xfrm>
            <a:off x="5780667" y="952051"/>
            <a:ext cx="2901125" cy="1631888"/>
          </a:xfrm>
          <a:prstGeom prst="rect">
            <a:avLst/>
          </a:prstGeom>
          <a:noFill/>
          <a:ln>
            <a:noFill/>
          </a:ln>
        </p:spPr>
      </p:pic>
      <p:pic>
        <p:nvPicPr>
          <p:cNvPr id="164" name="Google Shape;164;p27"/>
          <p:cNvPicPr preferRelativeResize="0"/>
          <p:nvPr/>
        </p:nvPicPr>
        <p:blipFill>
          <a:blip r:embed="rId5">
            <a:alphaModFix/>
          </a:blip>
          <a:stretch>
            <a:fillRect/>
          </a:stretch>
        </p:blipFill>
        <p:spPr>
          <a:xfrm>
            <a:off x="5780667" y="2941191"/>
            <a:ext cx="2901134" cy="1631893"/>
          </a:xfrm>
          <a:prstGeom prst="rect">
            <a:avLst/>
          </a:prstGeom>
          <a:noFill/>
          <a:ln>
            <a:noFill/>
          </a:ln>
        </p:spPr>
      </p:pic>
      <p:pic>
        <p:nvPicPr>
          <p:cNvPr id="165" name="Google Shape;165;p27"/>
          <p:cNvPicPr preferRelativeResize="0"/>
          <p:nvPr/>
        </p:nvPicPr>
        <p:blipFill>
          <a:blip r:embed="rId6">
            <a:alphaModFix/>
          </a:blip>
          <a:stretch>
            <a:fillRect/>
          </a:stretch>
        </p:blipFill>
        <p:spPr>
          <a:xfrm>
            <a:off x="2754658" y="2941195"/>
            <a:ext cx="2901125" cy="1631888"/>
          </a:xfrm>
          <a:prstGeom prst="rect">
            <a:avLst/>
          </a:prstGeom>
          <a:noFill/>
          <a:ln>
            <a:noFill/>
          </a:ln>
        </p:spPr>
      </p:pic>
      <p:sp>
        <p:nvSpPr>
          <p:cNvPr id="166" name="Google Shape;166;p27"/>
          <p:cNvSpPr txBox="1"/>
          <p:nvPr>
            <p:ph idx="4294967295" type="body"/>
          </p:nvPr>
        </p:nvSpPr>
        <p:spPr>
          <a:xfrm>
            <a:off x="3174460" y="2628159"/>
            <a:ext cx="2061300" cy="2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Full Scene</a:t>
            </a:r>
            <a:endParaRPr sz="1200"/>
          </a:p>
          <a:p>
            <a:pPr indent="0" lvl="0" marL="0" rtl="0" algn="l">
              <a:spcBef>
                <a:spcPts val="1600"/>
              </a:spcBef>
              <a:spcAft>
                <a:spcPts val="1600"/>
              </a:spcAft>
              <a:buNone/>
            </a:pPr>
            <a:r>
              <a:rPr lang="en" sz="1200"/>
              <a:t> </a:t>
            </a:r>
            <a:endParaRPr sz="1200"/>
          </a:p>
        </p:txBody>
      </p:sp>
      <p:sp>
        <p:nvSpPr>
          <p:cNvPr id="167" name="Google Shape;167;p27"/>
          <p:cNvSpPr txBox="1"/>
          <p:nvPr>
            <p:ph idx="4294967295" type="body"/>
          </p:nvPr>
        </p:nvSpPr>
        <p:spPr>
          <a:xfrm>
            <a:off x="6200471" y="2628159"/>
            <a:ext cx="2061300" cy="2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Cave Entrance</a:t>
            </a:r>
            <a:endParaRPr sz="1200"/>
          </a:p>
          <a:p>
            <a:pPr indent="0" lvl="0" marL="0" rtl="0" algn="l">
              <a:spcBef>
                <a:spcPts val="1600"/>
              </a:spcBef>
              <a:spcAft>
                <a:spcPts val="1600"/>
              </a:spcAft>
              <a:buNone/>
            </a:pPr>
            <a:r>
              <a:rPr lang="en" sz="1200"/>
              <a:t> </a:t>
            </a:r>
            <a:endParaRPr sz="1200"/>
          </a:p>
        </p:txBody>
      </p:sp>
      <p:sp>
        <p:nvSpPr>
          <p:cNvPr id="168" name="Google Shape;168;p27"/>
          <p:cNvSpPr txBox="1"/>
          <p:nvPr>
            <p:ph idx="4294967295" type="body"/>
          </p:nvPr>
        </p:nvSpPr>
        <p:spPr>
          <a:xfrm>
            <a:off x="3174472" y="4573079"/>
            <a:ext cx="2061300" cy="2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Inside of Cave</a:t>
            </a:r>
            <a:endParaRPr sz="1200"/>
          </a:p>
          <a:p>
            <a:pPr indent="0" lvl="0" marL="0" rtl="0" algn="l">
              <a:spcBef>
                <a:spcPts val="1600"/>
              </a:spcBef>
              <a:spcAft>
                <a:spcPts val="1600"/>
              </a:spcAft>
              <a:buNone/>
            </a:pPr>
            <a:r>
              <a:rPr lang="en" sz="1200"/>
              <a:t> </a:t>
            </a:r>
            <a:endParaRPr sz="1200"/>
          </a:p>
        </p:txBody>
      </p:sp>
      <p:sp>
        <p:nvSpPr>
          <p:cNvPr id="169" name="Google Shape;169;p27"/>
          <p:cNvSpPr txBox="1"/>
          <p:nvPr>
            <p:ph idx="4294967295" type="body"/>
          </p:nvPr>
        </p:nvSpPr>
        <p:spPr>
          <a:xfrm>
            <a:off x="6200483" y="4573079"/>
            <a:ext cx="2061300" cy="26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Alternate View</a:t>
            </a:r>
            <a:endParaRPr sz="1200"/>
          </a:p>
          <a:p>
            <a:pPr indent="0" lvl="0" marL="0" rtl="0" algn="l">
              <a:spcBef>
                <a:spcPts val="1600"/>
              </a:spcBef>
              <a:spcAft>
                <a:spcPts val="1600"/>
              </a:spcAft>
              <a:buNone/>
            </a:pPr>
            <a:r>
              <a:rPr lang="en" sz="1200"/>
              <a:t> </a:t>
            </a:r>
            <a:endParaRPr sz="1200"/>
          </a:p>
        </p:txBody>
      </p:sp>
      <p:sp>
        <p:nvSpPr>
          <p:cNvPr id="170" name="Google Shape;170;p27"/>
          <p:cNvSpPr txBox="1"/>
          <p:nvPr/>
        </p:nvSpPr>
        <p:spPr>
          <a:xfrm>
            <a:off x="372350" y="1124725"/>
            <a:ext cx="2130000" cy="3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 quick layout of what the scene could look like.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a:t>
            </a:r>
            <a:r>
              <a:rPr lang="en" sz="1200">
                <a:solidFill>
                  <a:srgbClr val="FF0000"/>
                </a:solidFill>
              </a:rPr>
              <a:t>red</a:t>
            </a:r>
            <a:r>
              <a:rPr lang="en" sz="1200"/>
              <a:t> box is the Patient, the </a:t>
            </a:r>
            <a:r>
              <a:rPr lang="en" sz="1200">
                <a:solidFill>
                  <a:srgbClr val="1155CC"/>
                </a:solidFill>
              </a:rPr>
              <a:t>blue</a:t>
            </a:r>
            <a:r>
              <a:rPr lang="en" sz="1200"/>
              <a:t> will be water, and the walls around are the cave and foliage that the patient must walk around.</a:t>
            </a:r>
            <a:endParaRPr sz="1200"/>
          </a:p>
          <a:p>
            <a:pPr indent="0" lvl="0" marL="0" rtl="0" algn="l">
              <a:spcBef>
                <a:spcPts val="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616500" y="445025"/>
            <a:ext cx="33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Completed Tasks</a:t>
            </a:r>
            <a:endParaRPr b="1"/>
          </a:p>
        </p:txBody>
      </p:sp>
      <p:sp>
        <p:nvSpPr>
          <p:cNvPr id="176" name="Google Shape;176;p28"/>
          <p:cNvSpPr txBox="1"/>
          <p:nvPr>
            <p:ph idx="1" type="body"/>
          </p:nvPr>
        </p:nvSpPr>
        <p:spPr>
          <a:xfrm>
            <a:off x="616500" y="1152475"/>
            <a:ext cx="3507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 Crab</a:t>
            </a:r>
            <a:endParaRPr/>
          </a:p>
          <a:p>
            <a:pPr indent="-342900" lvl="0" marL="457200" rtl="0" algn="l">
              <a:spcBef>
                <a:spcPts val="0"/>
              </a:spcBef>
              <a:spcAft>
                <a:spcPts val="0"/>
              </a:spcAft>
              <a:buSzPts val="1800"/>
              <a:buChar char="❏"/>
            </a:pPr>
            <a:r>
              <a:rPr lang="en"/>
              <a:t>Model Jewels</a:t>
            </a:r>
            <a:endParaRPr/>
          </a:p>
          <a:p>
            <a:pPr indent="-342900" lvl="0" marL="457200" rtl="0" algn="l">
              <a:spcBef>
                <a:spcPts val="0"/>
              </a:spcBef>
              <a:spcAft>
                <a:spcPts val="0"/>
              </a:spcAft>
              <a:buSzPts val="1800"/>
              <a:buChar char="❏"/>
            </a:pPr>
            <a:r>
              <a:rPr lang="en"/>
              <a:t>Model Treasure Chest</a:t>
            </a:r>
            <a:endParaRPr/>
          </a:p>
          <a:p>
            <a:pPr indent="-342900" lvl="0" marL="457200" rtl="0" algn="l">
              <a:spcBef>
                <a:spcPts val="0"/>
              </a:spcBef>
              <a:spcAft>
                <a:spcPts val="0"/>
              </a:spcAft>
              <a:buSzPts val="1800"/>
              <a:buChar char="❏"/>
            </a:pPr>
            <a:r>
              <a:rPr lang="en"/>
              <a:t>Create Teleportation</a:t>
            </a:r>
            <a:endParaRPr/>
          </a:p>
          <a:p>
            <a:pPr indent="-342900" lvl="0" marL="457200" rtl="0" algn="l">
              <a:spcBef>
                <a:spcPts val="0"/>
              </a:spcBef>
              <a:spcAft>
                <a:spcPts val="0"/>
              </a:spcAft>
              <a:buSzPts val="1800"/>
              <a:buChar char="❏"/>
            </a:pPr>
            <a:r>
              <a:rPr lang="en"/>
              <a:t>White Box Scene</a:t>
            </a:r>
            <a:endParaRPr/>
          </a:p>
        </p:txBody>
      </p:sp>
      <p:sp>
        <p:nvSpPr>
          <p:cNvPr id="177" name="Google Shape;177;p28"/>
          <p:cNvSpPr txBox="1"/>
          <p:nvPr>
            <p:ph type="title"/>
          </p:nvPr>
        </p:nvSpPr>
        <p:spPr>
          <a:xfrm>
            <a:off x="4965100" y="427725"/>
            <a:ext cx="33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Next Steps</a:t>
            </a:r>
            <a:endParaRPr b="1"/>
          </a:p>
        </p:txBody>
      </p:sp>
      <p:sp>
        <p:nvSpPr>
          <p:cNvPr id="178" name="Google Shape;178;p28"/>
          <p:cNvSpPr txBox="1"/>
          <p:nvPr>
            <p:ph idx="1" type="body"/>
          </p:nvPr>
        </p:nvSpPr>
        <p:spPr>
          <a:xfrm>
            <a:off x="4965100" y="1152475"/>
            <a:ext cx="3507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Finalize Idea</a:t>
            </a:r>
            <a:endParaRPr/>
          </a:p>
          <a:p>
            <a:pPr indent="-342900" lvl="0" marL="457200" rtl="0" algn="l">
              <a:spcBef>
                <a:spcPts val="0"/>
              </a:spcBef>
              <a:spcAft>
                <a:spcPts val="0"/>
              </a:spcAft>
              <a:buSzPts val="1800"/>
              <a:buChar char="❏"/>
            </a:pPr>
            <a:r>
              <a:rPr lang="en"/>
              <a:t>Texture &amp; Rig</a:t>
            </a:r>
            <a:r>
              <a:rPr lang="en"/>
              <a:t> Crab</a:t>
            </a:r>
            <a:endParaRPr/>
          </a:p>
          <a:p>
            <a:pPr indent="-342900" lvl="0" marL="457200" rtl="0" algn="l">
              <a:spcBef>
                <a:spcPts val="0"/>
              </a:spcBef>
              <a:spcAft>
                <a:spcPts val="0"/>
              </a:spcAft>
              <a:buSzPts val="1800"/>
              <a:buChar char="❏"/>
            </a:pPr>
            <a:r>
              <a:rPr lang="en"/>
              <a:t>Texture Jewels</a:t>
            </a:r>
            <a:endParaRPr/>
          </a:p>
          <a:p>
            <a:pPr indent="-342900" lvl="0" marL="457200" rtl="0" algn="l">
              <a:spcBef>
                <a:spcPts val="0"/>
              </a:spcBef>
              <a:spcAft>
                <a:spcPts val="0"/>
              </a:spcAft>
              <a:buSzPts val="1800"/>
              <a:buChar char="❏"/>
            </a:pPr>
            <a:r>
              <a:rPr lang="en"/>
              <a:t>Texture Treasure Chest</a:t>
            </a:r>
            <a:endParaRPr/>
          </a:p>
          <a:p>
            <a:pPr indent="-342900" lvl="0" marL="457200" rtl="0" algn="l">
              <a:spcBef>
                <a:spcPts val="0"/>
              </a:spcBef>
              <a:spcAft>
                <a:spcPts val="0"/>
              </a:spcAft>
              <a:buSzPts val="1800"/>
              <a:buChar char="❏"/>
            </a:pPr>
            <a:r>
              <a:rPr lang="en"/>
              <a:t>Model Scene</a:t>
            </a:r>
            <a:endParaRPr/>
          </a:p>
          <a:p>
            <a:pPr indent="-342900" lvl="0" marL="457200" rtl="0" algn="l">
              <a:spcBef>
                <a:spcPts val="0"/>
              </a:spcBef>
              <a:spcAft>
                <a:spcPts val="0"/>
              </a:spcAft>
              <a:buSzPts val="1800"/>
              <a:buChar char="❏"/>
            </a:pPr>
            <a:r>
              <a:rPr lang="en"/>
              <a:t>Model Foliage</a:t>
            </a:r>
            <a:endParaRPr/>
          </a:p>
          <a:p>
            <a:pPr indent="-342900" lvl="0" marL="457200" rtl="0" algn="l">
              <a:spcBef>
                <a:spcPts val="0"/>
              </a:spcBef>
              <a:spcAft>
                <a:spcPts val="0"/>
              </a:spcAft>
              <a:buSzPts val="1800"/>
              <a:buChar char="❏"/>
            </a:pPr>
            <a:r>
              <a:rPr lang="en"/>
              <a:t>Setting up Controls</a:t>
            </a:r>
            <a:endParaRPr/>
          </a:p>
          <a:p>
            <a:pPr indent="-342900" lvl="0" marL="457200" rtl="0" algn="l">
              <a:spcBef>
                <a:spcPts val="0"/>
              </a:spcBef>
              <a:spcAft>
                <a:spcPts val="0"/>
              </a:spcAft>
              <a:buSzPts val="1800"/>
              <a:buChar char="❏"/>
            </a:pPr>
            <a:r>
              <a:rPr lang="en"/>
              <a:t>Other items from today’s discussion?</a:t>
            </a:r>
            <a:endParaRPr/>
          </a:p>
        </p:txBody>
      </p:sp>
      <p:pic>
        <p:nvPicPr>
          <p:cNvPr id="179" name="Google Shape;179;p28"/>
          <p:cNvPicPr preferRelativeResize="0"/>
          <p:nvPr/>
        </p:nvPicPr>
        <p:blipFill>
          <a:blip r:embed="rId3">
            <a:alphaModFix/>
          </a:blip>
          <a:stretch>
            <a:fillRect/>
          </a:stretch>
        </p:blipFill>
        <p:spPr>
          <a:xfrm>
            <a:off x="712925" y="1152475"/>
            <a:ext cx="308851" cy="268475"/>
          </a:xfrm>
          <a:prstGeom prst="rect">
            <a:avLst/>
          </a:prstGeom>
          <a:noFill/>
          <a:ln>
            <a:noFill/>
          </a:ln>
        </p:spPr>
      </p:pic>
      <p:pic>
        <p:nvPicPr>
          <p:cNvPr id="180" name="Google Shape;180;p28"/>
          <p:cNvPicPr preferRelativeResize="0"/>
          <p:nvPr/>
        </p:nvPicPr>
        <p:blipFill>
          <a:blip r:embed="rId3">
            <a:alphaModFix/>
          </a:blip>
          <a:stretch>
            <a:fillRect/>
          </a:stretch>
        </p:blipFill>
        <p:spPr>
          <a:xfrm>
            <a:off x="712925" y="1495100"/>
            <a:ext cx="308851" cy="268475"/>
          </a:xfrm>
          <a:prstGeom prst="rect">
            <a:avLst/>
          </a:prstGeom>
          <a:noFill/>
          <a:ln>
            <a:noFill/>
          </a:ln>
        </p:spPr>
      </p:pic>
      <p:pic>
        <p:nvPicPr>
          <p:cNvPr id="181" name="Google Shape;181;p28"/>
          <p:cNvPicPr preferRelativeResize="0"/>
          <p:nvPr/>
        </p:nvPicPr>
        <p:blipFill>
          <a:blip r:embed="rId3">
            <a:alphaModFix/>
          </a:blip>
          <a:stretch>
            <a:fillRect/>
          </a:stretch>
        </p:blipFill>
        <p:spPr>
          <a:xfrm>
            <a:off x="712925" y="1800650"/>
            <a:ext cx="308851" cy="268475"/>
          </a:xfrm>
          <a:prstGeom prst="rect">
            <a:avLst/>
          </a:prstGeom>
          <a:noFill/>
          <a:ln>
            <a:noFill/>
          </a:ln>
        </p:spPr>
      </p:pic>
      <p:pic>
        <p:nvPicPr>
          <p:cNvPr id="182" name="Google Shape;182;p28"/>
          <p:cNvPicPr preferRelativeResize="0"/>
          <p:nvPr/>
        </p:nvPicPr>
        <p:blipFill>
          <a:blip r:embed="rId3">
            <a:alphaModFix/>
          </a:blip>
          <a:stretch>
            <a:fillRect/>
          </a:stretch>
        </p:blipFill>
        <p:spPr>
          <a:xfrm>
            <a:off x="712925" y="2106200"/>
            <a:ext cx="308851" cy="268475"/>
          </a:xfrm>
          <a:prstGeom prst="rect">
            <a:avLst/>
          </a:prstGeom>
          <a:noFill/>
          <a:ln>
            <a:noFill/>
          </a:ln>
        </p:spPr>
      </p:pic>
      <p:pic>
        <p:nvPicPr>
          <p:cNvPr id="183" name="Google Shape;183;p28"/>
          <p:cNvPicPr preferRelativeResize="0"/>
          <p:nvPr/>
        </p:nvPicPr>
        <p:blipFill>
          <a:blip r:embed="rId3">
            <a:alphaModFix/>
          </a:blip>
          <a:stretch>
            <a:fillRect/>
          </a:stretch>
        </p:blipFill>
        <p:spPr>
          <a:xfrm>
            <a:off x="712925" y="2437513"/>
            <a:ext cx="308851" cy="26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Experience Overview</a:t>
            </a:r>
            <a:endParaRPr b="1"/>
          </a:p>
        </p:txBody>
      </p:sp>
      <p:sp>
        <p:nvSpPr>
          <p:cNvPr id="80" name="Google Shape;8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patient is immersed in a VR experience where t</a:t>
            </a:r>
            <a:r>
              <a:rPr lang="en"/>
              <a:t>hey begin their journey on a beach with a cave entrance visible. T</a:t>
            </a:r>
            <a:r>
              <a:rPr lang="en"/>
              <a:t>hey must navigate through a cave and collect gems to open a treasure chest. </a:t>
            </a:r>
            <a:endParaRPr/>
          </a:p>
          <a:p>
            <a:pPr indent="0" lvl="0" marL="0" rtl="0" algn="l">
              <a:spcBef>
                <a:spcPts val="1600"/>
              </a:spcBef>
              <a:spcAft>
                <a:spcPts val="0"/>
              </a:spcAft>
              <a:buNone/>
            </a:pPr>
            <a:r>
              <a:rPr lang="en"/>
              <a:t>Using the computer, a therapist is able to control the difficulty of the cave path the patient is experiencing, add animals to the scene, and adjust both the lighting and volume of the scene.</a:t>
            </a:r>
            <a:endParaRPr/>
          </a:p>
          <a:p>
            <a:pPr indent="-342900" lvl="0" marL="457200" rtl="0" algn="l">
              <a:spcBef>
                <a:spcPts val="1600"/>
              </a:spcBef>
              <a:spcAft>
                <a:spcPts val="0"/>
              </a:spcAft>
              <a:buSzPts val="1800"/>
              <a:buChar char="●"/>
            </a:pPr>
            <a:r>
              <a:rPr lang="en"/>
              <a:t>User in VR experience: Patient</a:t>
            </a:r>
            <a:endParaRPr/>
          </a:p>
          <a:p>
            <a:pPr indent="-342900" lvl="0" marL="457200" rtl="0" algn="l">
              <a:spcBef>
                <a:spcPts val="0"/>
              </a:spcBef>
              <a:spcAft>
                <a:spcPts val="0"/>
              </a:spcAft>
              <a:buSzPts val="1800"/>
              <a:buChar char="●"/>
            </a:pPr>
            <a:r>
              <a:rPr lang="en"/>
              <a:t>User controlling VR experience: Therapist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Therapist Actions</a:t>
            </a:r>
            <a:endParaRPr b="1"/>
          </a:p>
        </p:txBody>
      </p:sp>
      <p:sp>
        <p:nvSpPr>
          <p:cNvPr id="86" name="Google Shape;86;p19"/>
          <p:cNvSpPr txBox="1"/>
          <p:nvPr>
            <p:ph idx="1" type="body"/>
          </p:nvPr>
        </p:nvSpPr>
        <p:spPr>
          <a:xfrm>
            <a:off x="311700" y="1152475"/>
            <a:ext cx="8520600" cy="38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set by the therapist would be set using a tablet or monitor.</a:t>
            </a:r>
            <a:endParaRPr/>
          </a:p>
          <a:p>
            <a:pPr indent="0" lvl="0" marL="0" rtl="0" algn="l">
              <a:spcBef>
                <a:spcPts val="1600"/>
              </a:spcBef>
              <a:spcAft>
                <a:spcPts val="0"/>
              </a:spcAft>
              <a:buNone/>
            </a:pPr>
            <a:r>
              <a:rPr lang="en"/>
              <a:t>The following action would be a parameter set prior to the patient entering the experience:</a:t>
            </a:r>
            <a:endParaRPr/>
          </a:p>
          <a:p>
            <a:pPr indent="-342900" lvl="0" marL="457200" rtl="0" algn="l">
              <a:spcBef>
                <a:spcPts val="1600"/>
              </a:spcBef>
              <a:spcAft>
                <a:spcPts val="0"/>
              </a:spcAft>
              <a:buSzPts val="1800"/>
              <a:buChar char="●"/>
            </a:pPr>
            <a:r>
              <a:rPr lang="en"/>
              <a:t>Select the difficulty of the cave path (easy, intermediate, and difficult).</a:t>
            </a:r>
            <a:endParaRPr/>
          </a:p>
        </p:txBody>
      </p:sp>
      <p:sp>
        <p:nvSpPr>
          <p:cNvPr id="87" name="Google Shape;87;p19"/>
          <p:cNvSpPr txBox="1"/>
          <p:nvPr>
            <p:ph idx="1" type="body"/>
          </p:nvPr>
        </p:nvSpPr>
        <p:spPr>
          <a:xfrm>
            <a:off x="2236909" y="4723668"/>
            <a:ext cx="7149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Easy</a:t>
            </a:r>
            <a:endParaRPr sz="1000"/>
          </a:p>
        </p:txBody>
      </p:sp>
      <p:sp>
        <p:nvSpPr>
          <p:cNvPr id="88" name="Google Shape;88;p19"/>
          <p:cNvSpPr txBox="1"/>
          <p:nvPr>
            <p:ph idx="1" type="body"/>
          </p:nvPr>
        </p:nvSpPr>
        <p:spPr>
          <a:xfrm>
            <a:off x="3876441" y="4723668"/>
            <a:ext cx="12825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Intermediate</a:t>
            </a:r>
            <a:endParaRPr sz="1000"/>
          </a:p>
        </p:txBody>
      </p:sp>
      <p:sp>
        <p:nvSpPr>
          <p:cNvPr id="89" name="Google Shape;89;p19"/>
          <p:cNvSpPr txBox="1"/>
          <p:nvPr>
            <p:ph idx="1" type="body"/>
          </p:nvPr>
        </p:nvSpPr>
        <p:spPr>
          <a:xfrm>
            <a:off x="6069258" y="4723668"/>
            <a:ext cx="714900" cy="293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Difficult</a:t>
            </a:r>
            <a:endParaRPr sz="1000"/>
          </a:p>
        </p:txBody>
      </p:sp>
      <p:pic>
        <p:nvPicPr>
          <p:cNvPr id="90" name="Google Shape;90;p19"/>
          <p:cNvPicPr preferRelativeResize="0"/>
          <p:nvPr/>
        </p:nvPicPr>
        <p:blipFill>
          <a:blip r:embed="rId3">
            <a:alphaModFix/>
          </a:blip>
          <a:stretch>
            <a:fillRect/>
          </a:stretch>
        </p:blipFill>
        <p:spPr>
          <a:xfrm>
            <a:off x="2059974" y="2981850"/>
            <a:ext cx="1068707" cy="1682524"/>
          </a:xfrm>
          <a:prstGeom prst="rect">
            <a:avLst/>
          </a:prstGeom>
          <a:noFill/>
          <a:ln>
            <a:noFill/>
          </a:ln>
        </p:spPr>
      </p:pic>
      <p:pic>
        <p:nvPicPr>
          <p:cNvPr id="91" name="Google Shape;91;p19"/>
          <p:cNvPicPr preferRelativeResize="0"/>
          <p:nvPr/>
        </p:nvPicPr>
        <p:blipFill>
          <a:blip r:embed="rId4">
            <a:alphaModFix/>
          </a:blip>
          <a:stretch>
            <a:fillRect/>
          </a:stretch>
        </p:blipFill>
        <p:spPr>
          <a:xfrm>
            <a:off x="3876449" y="2981858"/>
            <a:ext cx="1268116" cy="1682524"/>
          </a:xfrm>
          <a:prstGeom prst="rect">
            <a:avLst/>
          </a:prstGeom>
          <a:noFill/>
          <a:ln>
            <a:noFill/>
          </a:ln>
        </p:spPr>
      </p:pic>
      <p:pic>
        <p:nvPicPr>
          <p:cNvPr id="92" name="Google Shape;92;p19"/>
          <p:cNvPicPr preferRelativeResize="0"/>
          <p:nvPr/>
        </p:nvPicPr>
        <p:blipFill>
          <a:blip r:embed="rId5">
            <a:alphaModFix/>
          </a:blip>
          <a:stretch>
            <a:fillRect/>
          </a:stretch>
        </p:blipFill>
        <p:spPr>
          <a:xfrm>
            <a:off x="5900121" y="2981858"/>
            <a:ext cx="1053129" cy="1682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Therapist Actions, cont.</a:t>
            </a:r>
            <a:endParaRPr b="1"/>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following actions would allow modifications while the patient was in the experience:</a:t>
            </a:r>
            <a:endParaRPr/>
          </a:p>
          <a:p>
            <a:pPr indent="-342900" lvl="0" marL="457200" rtl="0" algn="l">
              <a:spcBef>
                <a:spcPts val="1600"/>
              </a:spcBef>
              <a:spcAft>
                <a:spcPts val="0"/>
              </a:spcAft>
              <a:buSzPts val="1800"/>
              <a:buChar char="●"/>
            </a:pPr>
            <a:r>
              <a:rPr lang="en"/>
              <a:t>Select the number of crabs the patient can see and hear.</a:t>
            </a:r>
            <a:endParaRPr/>
          </a:p>
          <a:p>
            <a:pPr indent="-342900" lvl="0" marL="457200" rtl="0" algn="l">
              <a:spcBef>
                <a:spcPts val="0"/>
              </a:spcBef>
              <a:spcAft>
                <a:spcPts val="0"/>
              </a:spcAft>
              <a:buSzPts val="1800"/>
              <a:buChar char="●"/>
            </a:pPr>
            <a:r>
              <a:rPr lang="en"/>
              <a:t>Adjust the lighting of the cave.</a:t>
            </a:r>
            <a:endParaRPr/>
          </a:p>
          <a:p>
            <a:pPr indent="-342900" lvl="0" marL="457200" rtl="0" algn="l">
              <a:spcBef>
                <a:spcPts val="0"/>
              </a:spcBef>
              <a:spcAft>
                <a:spcPts val="0"/>
              </a:spcAft>
              <a:buSzPts val="1800"/>
              <a:buChar char="●"/>
            </a:pPr>
            <a:r>
              <a:rPr lang="en"/>
              <a:t>Adjust the volume within the experience.</a:t>
            </a:r>
            <a:endParaRPr/>
          </a:p>
          <a:p>
            <a:pPr indent="-317500" lvl="1" marL="914400" rtl="0" algn="l">
              <a:spcBef>
                <a:spcPts val="0"/>
              </a:spcBef>
              <a:spcAft>
                <a:spcPts val="0"/>
              </a:spcAft>
              <a:buSzPts val="1400"/>
              <a:buChar char="○"/>
            </a:pPr>
            <a:r>
              <a:rPr lang="en"/>
              <a:t>There will be ambient water sounds, as well as sounds emanating from the crabs. In this initial phase of the project, this control would turn all the sound up and down as a whole.</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Patient Actions</a:t>
            </a:r>
            <a:endParaRPr b="1"/>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Teleport, or move themselves, along a cave path.</a:t>
            </a:r>
            <a:endParaRPr/>
          </a:p>
          <a:p>
            <a:pPr indent="-342900" lvl="0" marL="457200" rtl="0" algn="l">
              <a:spcBef>
                <a:spcPts val="0"/>
              </a:spcBef>
              <a:spcAft>
                <a:spcPts val="0"/>
              </a:spcAft>
              <a:buSzPts val="1800"/>
              <a:buChar char="●"/>
            </a:pPr>
            <a:r>
              <a:rPr lang="en"/>
              <a:t>Collect gems found in the cave.</a:t>
            </a:r>
            <a:endParaRPr/>
          </a:p>
          <a:p>
            <a:pPr indent="-342900" lvl="0" marL="457200" rtl="0" algn="l">
              <a:spcBef>
                <a:spcPts val="0"/>
              </a:spcBef>
              <a:spcAft>
                <a:spcPts val="0"/>
              </a:spcAft>
              <a:buSzPts val="1800"/>
              <a:buChar char="●"/>
            </a:pPr>
            <a:r>
              <a:rPr lang="en"/>
              <a:t>Open a treasure chest.</a:t>
            </a:r>
            <a:endParaRPr/>
          </a:p>
        </p:txBody>
      </p:sp>
      <p:sp>
        <p:nvSpPr>
          <p:cNvPr id="105" name="Google Shape;105;p21"/>
          <p:cNvSpPr txBox="1"/>
          <p:nvPr>
            <p:ph idx="1" type="body"/>
          </p:nvPr>
        </p:nvSpPr>
        <p:spPr>
          <a:xfrm>
            <a:off x="4610700" y="2720575"/>
            <a:ext cx="3737700" cy="182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Platform: HTC Vive</a:t>
            </a:r>
            <a:endParaRPr b="1" sz="1200"/>
          </a:p>
          <a:p>
            <a:pPr indent="-304800" lvl="0" marL="457200" rtl="0" algn="l">
              <a:spcBef>
                <a:spcPts val="0"/>
              </a:spcBef>
              <a:spcAft>
                <a:spcPts val="0"/>
              </a:spcAft>
              <a:buSzPts val="1200"/>
              <a:buChar char="●"/>
            </a:pPr>
            <a:r>
              <a:rPr lang="en" sz="1200"/>
              <a:t>Patient will experience the scene inside the headset to:</a:t>
            </a:r>
            <a:endParaRPr sz="1200"/>
          </a:p>
          <a:p>
            <a:pPr indent="-304800" lvl="1" marL="914400" rtl="0" algn="l">
              <a:spcBef>
                <a:spcPts val="0"/>
              </a:spcBef>
              <a:spcAft>
                <a:spcPts val="0"/>
              </a:spcAft>
              <a:buSzPts val="1200"/>
              <a:buChar char="○"/>
            </a:pPr>
            <a:r>
              <a:rPr lang="en" sz="1200"/>
              <a:t>View the landscape</a:t>
            </a:r>
            <a:endParaRPr sz="1200"/>
          </a:p>
          <a:p>
            <a:pPr indent="-304800" lvl="1" marL="914400" rtl="0" algn="l">
              <a:spcBef>
                <a:spcPts val="0"/>
              </a:spcBef>
              <a:spcAft>
                <a:spcPts val="0"/>
              </a:spcAft>
              <a:buSzPts val="1200"/>
              <a:buChar char="○"/>
            </a:pPr>
            <a:r>
              <a:rPr lang="en" sz="1200"/>
              <a:t>Navigate through the cave</a:t>
            </a:r>
            <a:endParaRPr sz="1200"/>
          </a:p>
          <a:p>
            <a:pPr indent="-304800" lvl="1" marL="914400" rtl="0" algn="l">
              <a:spcBef>
                <a:spcPts val="0"/>
              </a:spcBef>
              <a:spcAft>
                <a:spcPts val="0"/>
              </a:spcAft>
              <a:buSzPts val="1200"/>
              <a:buChar char="○"/>
            </a:pPr>
            <a:r>
              <a:rPr lang="en" sz="1200"/>
              <a:t>Collect gems</a:t>
            </a:r>
            <a:endParaRPr sz="1200"/>
          </a:p>
        </p:txBody>
      </p:sp>
      <p:pic>
        <p:nvPicPr>
          <p:cNvPr id="106" name="Google Shape;106;p21"/>
          <p:cNvPicPr preferRelativeResize="0"/>
          <p:nvPr/>
        </p:nvPicPr>
        <p:blipFill>
          <a:blip r:embed="rId3">
            <a:alphaModFix/>
          </a:blip>
          <a:stretch>
            <a:fillRect/>
          </a:stretch>
        </p:blipFill>
        <p:spPr>
          <a:xfrm>
            <a:off x="364200" y="2360975"/>
            <a:ext cx="3698275" cy="2396747"/>
          </a:xfrm>
          <a:prstGeom prst="rect">
            <a:avLst/>
          </a:prstGeom>
          <a:noFill/>
          <a:ln>
            <a:noFill/>
          </a:ln>
        </p:spPr>
      </p:pic>
      <p:sp>
        <p:nvSpPr>
          <p:cNvPr id="107" name="Google Shape;107;p21"/>
          <p:cNvSpPr txBox="1"/>
          <p:nvPr/>
        </p:nvSpPr>
        <p:spPr>
          <a:xfrm>
            <a:off x="692750" y="4568875"/>
            <a:ext cx="33216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Ref: https://images-na.ssl-images-amazon.com/images/I/71oPa3WRXXL._SX466_.jpg</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ctrTitle"/>
          </p:nvPr>
        </p:nvSpPr>
        <p:spPr>
          <a:xfrm>
            <a:off x="390450" y="361375"/>
            <a:ext cx="83631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Art Style</a:t>
            </a:r>
            <a:endParaRPr/>
          </a:p>
        </p:txBody>
      </p:sp>
      <p:sp>
        <p:nvSpPr>
          <p:cNvPr id="113" name="Google Shape;113;p22"/>
          <p:cNvSpPr txBox="1"/>
          <p:nvPr/>
        </p:nvSpPr>
        <p:spPr>
          <a:xfrm>
            <a:off x="444350" y="1121275"/>
            <a:ext cx="8255400" cy="369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Our goal is to create a scene that is bold and vibrant, with a painterly feel. We would like the patient to be interested in the depth and textures we create, but be able to easily discern elements in the scene.  </a:t>
            </a:r>
            <a:endParaRPr sz="1800">
              <a:solidFill>
                <a:schemeClr val="dk2"/>
              </a:solidFill>
            </a:endParaRPr>
          </a:p>
          <a:p>
            <a:pPr indent="457200" lvl="0" marL="0" rtl="0" algn="l">
              <a:lnSpc>
                <a:spcPct val="115000"/>
              </a:lnSpc>
              <a:spcBef>
                <a:spcPts val="1600"/>
              </a:spcBef>
              <a:spcAft>
                <a:spcPts val="1600"/>
              </a:spcAft>
              <a:buNone/>
            </a:pPr>
            <a:r>
              <a:rPr b="1" lang="en" sz="1800">
                <a:solidFill>
                  <a:schemeClr val="dk2"/>
                </a:solidFill>
              </a:rPr>
              <a:t>      Inspiration Image:</a:t>
            </a:r>
            <a:endParaRPr b="1" sz="1800">
              <a:solidFill>
                <a:schemeClr val="dk2"/>
              </a:solidFill>
            </a:endParaRPr>
          </a:p>
        </p:txBody>
      </p:sp>
      <p:pic>
        <p:nvPicPr>
          <p:cNvPr id="114" name="Google Shape;114;p22"/>
          <p:cNvPicPr preferRelativeResize="0"/>
          <p:nvPr/>
        </p:nvPicPr>
        <p:blipFill>
          <a:blip r:embed="rId3">
            <a:alphaModFix/>
          </a:blip>
          <a:stretch>
            <a:fillRect/>
          </a:stretch>
        </p:blipFill>
        <p:spPr>
          <a:xfrm>
            <a:off x="958900" y="2938125"/>
            <a:ext cx="3078281" cy="2052201"/>
          </a:xfrm>
          <a:prstGeom prst="rect">
            <a:avLst/>
          </a:prstGeom>
          <a:noFill/>
          <a:ln>
            <a:noFill/>
          </a:ln>
        </p:spPr>
      </p:pic>
      <p:sp>
        <p:nvSpPr>
          <p:cNvPr id="115" name="Google Shape;115;p22"/>
          <p:cNvSpPr txBox="1"/>
          <p:nvPr/>
        </p:nvSpPr>
        <p:spPr>
          <a:xfrm>
            <a:off x="1002075" y="2516425"/>
            <a:ext cx="2882700" cy="58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t>Reference:</a:t>
            </a:r>
            <a:endParaRPr sz="600"/>
          </a:p>
          <a:p>
            <a:pPr indent="0" lvl="0" marL="0" rtl="0" algn="r">
              <a:spcBef>
                <a:spcPts val="0"/>
              </a:spcBef>
              <a:spcAft>
                <a:spcPts val="0"/>
              </a:spcAft>
              <a:buNone/>
            </a:pPr>
            <a:r>
              <a:rPr lang="en" sz="600" u="sng">
                <a:solidFill>
                  <a:schemeClr val="hlink"/>
                </a:solidFill>
                <a:hlinkClick r:id="rId4"/>
              </a:rPr>
              <a:t>https://awol.junkee.com/wp-content/uploads/2016/08/cave-e1472187313952.jpg</a:t>
            </a:r>
            <a:endParaRPr sz="600"/>
          </a:p>
          <a:p>
            <a:pPr indent="0" lvl="0" marL="0" rtl="0" algn="r">
              <a:spcBef>
                <a:spcPts val="0"/>
              </a:spcBef>
              <a:spcAft>
                <a:spcPts val="0"/>
              </a:spcAft>
              <a:buNone/>
            </a:pPr>
            <a:r>
              <a:rPr lang="en" sz="600" u="sng">
                <a:solidFill>
                  <a:schemeClr val="hlink"/>
                </a:solidFill>
                <a:hlinkClick r:id="rId5"/>
              </a:rPr>
              <a:t>https://www.wired.com/2017/03/zelda-breath-of-the-wild-review/</a:t>
            </a:r>
            <a:r>
              <a:rPr lang="en" sz="600"/>
              <a:t> </a:t>
            </a:r>
            <a:endParaRPr sz="600"/>
          </a:p>
        </p:txBody>
      </p:sp>
      <p:pic>
        <p:nvPicPr>
          <p:cNvPr id="116" name="Google Shape;116;p22"/>
          <p:cNvPicPr preferRelativeResize="0"/>
          <p:nvPr/>
        </p:nvPicPr>
        <p:blipFill>
          <a:blip r:embed="rId6">
            <a:alphaModFix/>
          </a:blip>
          <a:stretch>
            <a:fillRect/>
          </a:stretch>
        </p:blipFill>
        <p:spPr>
          <a:xfrm>
            <a:off x="4312200" y="2254050"/>
            <a:ext cx="3648377" cy="273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3">
            <a:alphaModFix/>
          </a:blip>
          <a:srcRect b="6543" l="0" r="0" t="6552"/>
          <a:stretch/>
        </p:blipFill>
        <p:spPr>
          <a:xfrm>
            <a:off x="444350" y="2380761"/>
            <a:ext cx="4051464" cy="2417585"/>
          </a:xfrm>
          <a:prstGeom prst="rect">
            <a:avLst/>
          </a:prstGeom>
          <a:noFill/>
          <a:ln>
            <a:noFill/>
          </a:ln>
        </p:spPr>
      </p:pic>
      <p:pic>
        <p:nvPicPr>
          <p:cNvPr id="122" name="Google Shape;122;p23"/>
          <p:cNvPicPr preferRelativeResize="0"/>
          <p:nvPr/>
        </p:nvPicPr>
        <p:blipFill rotWithShape="1">
          <a:blip r:embed="rId4">
            <a:alphaModFix/>
          </a:blip>
          <a:srcRect b="6551" l="0" r="0" t="6560"/>
          <a:stretch/>
        </p:blipFill>
        <p:spPr>
          <a:xfrm>
            <a:off x="4648206" y="2380749"/>
            <a:ext cx="4051441" cy="2417587"/>
          </a:xfrm>
          <a:prstGeom prst="rect">
            <a:avLst/>
          </a:prstGeom>
          <a:noFill/>
          <a:ln>
            <a:noFill/>
          </a:ln>
        </p:spPr>
      </p:pic>
      <p:sp>
        <p:nvSpPr>
          <p:cNvPr id="123" name="Google Shape;123;p23"/>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Concept Art</a:t>
            </a:r>
            <a:endParaRPr/>
          </a:p>
        </p:txBody>
      </p:sp>
      <p:pic>
        <p:nvPicPr>
          <p:cNvPr id="124" name="Google Shape;124;p23"/>
          <p:cNvPicPr preferRelativeResize="0"/>
          <p:nvPr/>
        </p:nvPicPr>
        <p:blipFill>
          <a:blip r:embed="rId5">
            <a:alphaModFix/>
          </a:blip>
          <a:stretch>
            <a:fillRect/>
          </a:stretch>
        </p:blipFill>
        <p:spPr>
          <a:xfrm>
            <a:off x="6817749" y="1009075"/>
            <a:ext cx="1881898" cy="1254599"/>
          </a:xfrm>
          <a:prstGeom prst="rect">
            <a:avLst/>
          </a:prstGeom>
          <a:noFill/>
          <a:ln>
            <a:noFill/>
          </a:ln>
        </p:spPr>
      </p:pic>
      <p:sp>
        <p:nvSpPr>
          <p:cNvPr id="125" name="Google Shape;125;p23"/>
          <p:cNvSpPr txBox="1"/>
          <p:nvPr/>
        </p:nvSpPr>
        <p:spPr>
          <a:xfrm>
            <a:off x="444350" y="1121275"/>
            <a:ext cx="6161100" cy="114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Illustrated below are our initial concept sketches of the interior of the cave with the light dialed up for a daytime feel, then down for night.</a:t>
            </a:r>
            <a:r>
              <a:rPr lang="en" sz="1800">
                <a:solidFill>
                  <a:schemeClr val="dk2"/>
                </a:solidFill>
              </a:rPr>
              <a:t>.  </a:t>
            </a:r>
            <a:endParaRPr b="1"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Color Palettes</a:t>
            </a:r>
            <a:endParaRPr b="1"/>
          </a:p>
        </p:txBody>
      </p:sp>
      <p:pic>
        <p:nvPicPr>
          <p:cNvPr id="131" name="Google Shape;131;p24"/>
          <p:cNvPicPr preferRelativeResize="0"/>
          <p:nvPr/>
        </p:nvPicPr>
        <p:blipFill>
          <a:blip r:embed="rId3">
            <a:alphaModFix/>
          </a:blip>
          <a:stretch>
            <a:fillRect/>
          </a:stretch>
        </p:blipFill>
        <p:spPr>
          <a:xfrm>
            <a:off x="5454525" y="3078700"/>
            <a:ext cx="3022551" cy="1686264"/>
          </a:xfrm>
          <a:prstGeom prst="rect">
            <a:avLst/>
          </a:prstGeom>
          <a:noFill/>
          <a:ln>
            <a:noFill/>
          </a:ln>
        </p:spPr>
      </p:pic>
      <p:pic>
        <p:nvPicPr>
          <p:cNvPr id="132" name="Google Shape;132;p24"/>
          <p:cNvPicPr preferRelativeResize="0"/>
          <p:nvPr/>
        </p:nvPicPr>
        <p:blipFill>
          <a:blip r:embed="rId4">
            <a:alphaModFix/>
          </a:blip>
          <a:stretch>
            <a:fillRect/>
          </a:stretch>
        </p:blipFill>
        <p:spPr>
          <a:xfrm>
            <a:off x="5187246" y="1184225"/>
            <a:ext cx="2697988" cy="1686275"/>
          </a:xfrm>
          <a:prstGeom prst="rect">
            <a:avLst/>
          </a:prstGeom>
          <a:noFill/>
          <a:ln>
            <a:noFill/>
          </a:ln>
        </p:spPr>
      </p:pic>
      <p:pic>
        <p:nvPicPr>
          <p:cNvPr id="133" name="Google Shape;133;p24"/>
          <p:cNvPicPr preferRelativeResize="0"/>
          <p:nvPr/>
        </p:nvPicPr>
        <p:blipFill>
          <a:blip r:embed="rId5">
            <a:alphaModFix/>
          </a:blip>
          <a:stretch>
            <a:fillRect/>
          </a:stretch>
        </p:blipFill>
        <p:spPr>
          <a:xfrm>
            <a:off x="6252900" y="2013103"/>
            <a:ext cx="2579400" cy="1612121"/>
          </a:xfrm>
          <a:prstGeom prst="rect">
            <a:avLst/>
          </a:prstGeom>
          <a:noFill/>
          <a:ln>
            <a:noFill/>
          </a:ln>
        </p:spPr>
      </p:pic>
      <p:pic>
        <p:nvPicPr>
          <p:cNvPr id="134" name="Google Shape;134;p24"/>
          <p:cNvPicPr preferRelativeResize="0"/>
          <p:nvPr/>
        </p:nvPicPr>
        <p:blipFill rotWithShape="1">
          <a:blip r:embed="rId6">
            <a:alphaModFix/>
          </a:blip>
          <a:srcRect b="-3909" l="0" r="0" t="3909"/>
          <a:stretch/>
        </p:blipFill>
        <p:spPr>
          <a:xfrm>
            <a:off x="323825" y="1184222"/>
            <a:ext cx="3064280" cy="1915175"/>
          </a:xfrm>
          <a:prstGeom prst="rect">
            <a:avLst/>
          </a:prstGeom>
          <a:noFill/>
          <a:ln>
            <a:noFill/>
          </a:ln>
        </p:spPr>
      </p:pic>
      <p:pic>
        <p:nvPicPr>
          <p:cNvPr id="135" name="Google Shape;135;p24"/>
          <p:cNvPicPr preferRelativeResize="0"/>
          <p:nvPr/>
        </p:nvPicPr>
        <p:blipFill rotWithShape="1">
          <a:blip r:embed="rId7">
            <a:alphaModFix/>
          </a:blip>
          <a:srcRect b="10070" l="-3420" r="3419" t="-10070"/>
          <a:stretch/>
        </p:blipFill>
        <p:spPr>
          <a:xfrm>
            <a:off x="479675" y="2013100"/>
            <a:ext cx="4302935" cy="2751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Asset Reference Images &amp; Models</a:t>
            </a:r>
            <a:endParaRPr b="1"/>
          </a:p>
        </p:txBody>
      </p:sp>
      <p:sp>
        <p:nvSpPr>
          <p:cNvPr id="141" name="Google Shape;141;p25"/>
          <p:cNvSpPr txBox="1"/>
          <p:nvPr>
            <p:ph idx="1" type="body"/>
          </p:nvPr>
        </p:nvSpPr>
        <p:spPr>
          <a:xfrm>
            <a:off x="6916850" y="3930550"/>
            <a:ext cx="1255800" cy="26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000" u="sng">
                <a:solidFill>
                  <a:schemeClr val="accent5"/>
                </a:solidFill>
                <a:hlinkClick r:id="rId3"/>
              </a:rPr>
              <a:t>Reference for Jewel Model</a:t>
            </a:r>
            <a:r>
              <a:rPr lang="en" sz="1000"/>
              <a:t> </a:t>
            </a:r>
            <a:endParaRPr sz="1000">
              <a:solidFill>
                <a:srgbClr val="000000"/>
              </a:solidFill>
            </a:endParaRPr>
          </a:p>
        </p:txBody>
      </p:sp>
      <p:pic>
        <p:nvPicPr>
          <p:cNvPr descr="Just a little playblast from my latest uni project for testing purposes." id="142" name="Google Shape;142;p25" title="Crab Walk Cycle Preview Playblast">
            <a:hlinkClick r:id="rId4"/>
          </p:cNvPr>
          <p:cNvPicPr preferRelativeResize="0"/>
          <p:nvPr/>
        </p:nvPicPr>
        <p:blipFill>
          <a:blip r:embed="rId5">
            <a:alphaModFix/>
          </a:blip>
          <a:stretch>
            <a:fillRect/>
          </a:stretch>
        </p:blipFill>
        <p:spPr>
          <a:xfrm>
            <a:off x="3337200" y="1904050"/>
            <a:ext cx="2470672" cy="1853000"/>
          </a:xfrm>
          <a:prstGeom prst="rect">
            <a:avLst/>
          </a:prstGeom>
          <a:noFill/>
          <a:ln>
            <a:noFill/>
          </a:ln>
        </p:spPr>
      </p:pic>
      <p:sp>
        <p:nvSpPr>
          <p:cNvPr id="143" name="Google Shape;143;p25"/>
          <p:cNvSpPr txBox="1"/>
          <p:nvPr/>
        </p:nvSpPr>
        <p:spPr>
          <a:xfrm>
            <a:off x="3974550" y="3930550"/>
            <a:ext cx="1194900" cy="26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u="sng">
                <a:solidFill>
                  <a:schemeClr val="hlink"/>
                </a:solidFill>
                <a:hlinkClick r:id="rId6"/>
              </a:rPr>
              <a:t>Reference for Animation</a:t>
            </a:r>
            <a:br>
              <a:rPr lang="en" sz="1000">
                <a:solidFill>
                  <a:schemeClr val="dk2"/>
                </a:solidFill>
              </a:rPr>
            </a:br>
            <a:endParaRPr sz="1000">
              <a:solidFill>
                <a:schemeClr val="dk2"/>
              </a:solidFill>
            </a:endParaRPr>
          </a:p>
        </p:txBody>
      </p:sp>
      <p:pic>
        <p:nvPicPr>
          <p:cNvPr id="144" name="Google Shape;144;p25"/>
          <p:cNvPicPr preferRelativeResize="0"/>
          <p:nvPr/>
        </p:nvPicPr>
        <p:blipFill>
          <a:blip r:embed="rId7">
            <a:alphaModFix/>
          </a:blip>
          <a:stretch>
            <a:fillRect/>
          </a:stretch>
        </p:blipFill>
        <p:spPr>
          <a:xfrm>
            <a:off x="240382" y="1931775"/>
            <a:ext cx="2680151" cy="1807880"/>
          </a:xfrm>
          <a:prstGeom prst="rect">
            <a:avLst/>
          </a:prstGeom>
          <a:noFill/>
          <a:ln>
            <a:noFill/>
          </a:ln>
        </p:spPr>
      </p:pic>
      <p:pic>
        <p:nvPicPr>
          <p:cNvPr id="145" name="Google Shape;145;p25"/>
          <p:cNvPicPr preferRelativeResize="0"/>
          <p:nvPr/>
        </p:nvPicPr>
        <p:blipFill rotWithShape="1">
          <a:blip r:embed="rId8">
            <a:alphaModFix/>
          </a:blip>
          <a:srcRect b="940" l="0" r="0" t="-940"/>
          <a:stretch/>
        </p:blipFill>
        <p:spPr>
          <a:xfrm>
            <a:off x="6062650" y="1886650"/>
            <a:ext cx="2849724" cy="1853000"/>
          </a:xfrm>
          <a:prstGeom prst="rect">
            <a:avLst/>
          </a:prstGeom>
          <a:noFill/>
          <a:ln>
            <a:noFill/>
          </a:ln>
        </p:spPr>
      </p:pic>
      <p:sp>
        <p:nvSpPr>
          <p:cNvPr id="146" name="Google Shape;146;p25"/>
          <p:cNvSpPr txBox="1"/>
          <p:nvPr/>
        </p:nvSpPr>
        <p:spPr>
          <a:xfrm>
            <a:off x="865900" y="3925075"/>
            <a:ext cx="13248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u="sng">
                <a:solidFill>
                  <a:schemeClr val="accent5"/>
                </a:solidFill>
                <a:hlinkClick r:id="rId9"/>
              </a:rPr>
              <a:t>Reference for Crab Model</a:t>
            </a:r>
            <a:r>
              <a:rPr lang="en" sz="1000">
                <a:solidFill>
                  <a:schemeClr val="dk1"/>
                </a:solidFill>
              </a:rPr>
              <a:t>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